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7" r:id="rId2"/>
    <p:sldId id="318" r:id="rId3"/>
    <p:sldId id="319" r:id="rId4"/>
    <p:sldId id="320" r:id="rId5"/>
    <p:sldId id="321" r:id="rId6"/>
    <p:sldId id="33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34" r:id="rId15"/>
    <p:sldId id="332" r:id="rId16"/>
    <p:sldId id="335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590" autoAdjust="0"/>
  </p:normalViewPr>
  <p:slideViewPr>
    <p:cSldViewPr>
      <p:cViewPr varScale="1">
        <p:scale>
          <a:sx n="107" d="100"/>
          <a:sy n="107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CA17A-CF58-415E-BB6E-024E08835DF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D727-79E2-4CDC-B692-3A0D0158D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9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7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6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4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1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2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0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39FAB-8F89-41F6-BC15-B2AF036BE35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E960-0BC9-4582-9466-DBF82189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ovan.milic@gu.ni.rs" TargetMode="External"/><Relationship Id="rId4" Type="http://schemas.openxmlformats.org/officeDocument/2006/relationships/hyperlink" Target="mailto:Natasa.Andrejevic@rra-jug.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51883"/>
            <a:ext cx="7772400" cy="2029245"/>
          </a:xfrm>
        </p:spPr>
        <p:txBody>
          <a:bodyPr>
            <a:noAutofit/>
          </a:bodyPr>
          <a:lstStyle/>
          <a:p>
            <a:r>
              <a:rPr lang="sr-Cyrl-RS" sz="2400" b="1" dirty="0">
                <a:latin typeface="+mn-lt"/>
              </a:rPr>
              <a:t>ИЗРАДА</a:t>
            </a:r>
            <a:r>
              <a:rPr lang="sr-Latn-RS" sz="2400" b="1" dirty="0">
                <a:latin typeface="+mn-lt"/>
              </a:rPr>
              <a:t/>
            </a:r>
            <a:br>
              <a:rPr lang="sr-Latn-RS" sz="2400" b="1" dirty="0">
                <a:latin typeface="+mn-lt"/>
              </a:rPr>
            </a:br>
            <a:r>
              <a:rPr lang="sr-Latn-RS" sz="2400" b="1" dirty="0">
                <a:latin typeface="+mn-lt"/>
              </a:rPr>
              <a:t> </a:t>
            </a:r>
            <a:r>
              <a:rPr lang="sr-Cyrl-RS" sz="2400" b="1" dirty="0">
                <a:latin typeface="+mn-lt"/>
              </a:rPr>
              <a:t>СТРАТЕГИЈЕ ЗА МЛАДЕ ГРАДА НИША</a:t>
            </a:r>
            <a:r>
              <a:rPr lang="sr-Latn-RS" sz="2400" b="1" dirty="0">
                <a:latin typeface="+mn-lt"/>
              </a:rPr>
              <a:t/>
            </a:r>
            <a:br>
              <a:rPr lang="sr-Latn-RS" sz="2400" b="1" dirty="0">
                <a:latin typeface="+mn-lt"/>
              </a:rPr>
            </a:br>
            <a:r>
              <a:rPr lang="sr-Cyrl-RS" sz="2400" b="1" dirty="0">
                <a:latin typeface="+mn-lt"/>
              </a:rPr>
              <a:t>ЗА ПЕРИОД 202</a:t>
            </a:r>
            <a:r>
              <a:rPr lang="en-GB" sz="2400" b="1" dirty="0">
                <a:latin typeface="+mn-lt"/>
              </a:rPr>
              <a:t>1</a:t>
            </a:r>
            <a:r>
              <a:rPr lang="sr-Cyrl-RS" sz="2400" b="1" dirty="0">
                <a:latin typeface="+mn-lt"/>
              </a:rPr>
              <a:t>-202</a:t>
            </a:r>
            <a:r>
              <a:rPr lang="en-GB" sz="2400" b="1" dirty="0">
                <a:latin typeface="+mn-lt"/>
              </a:rPr>
              <a:t>6</a:t>
            </a:r>
            <a:r>
              <a:rPr lang="sr-Cyrl-RS" sz="2400" b="1" dirty="0">
                <a:latin typeface="+mn-lt"/>
              </a:rPr>
              <a:t>.ГОДИНЕ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sr-Cyrl-RS" sz="2400" b="1" dirty="0">
                <a:latin typeface="+mn-lt"/>
              </a:rPr>
              <a:t>И</a:t>
            </a:r>
            <a:r>
              <a:rPr lang="de-DE" sz="2400" b="1" dirty="0">
                <a:latin typeface="+mn-lt"/>
              </a:rPr>
              <a:t> </a:t>
            </a:r>
            <a:r>
              <a:rPr lang="sr-Cyrl-RS" sz="2400" b="1" dirty="0">
                <a:latin typeface="+mn-lt"/>
              </a:rPr>
              <a:t>АКЦИОНОГ ПЛАНА ЗА ЊЕНО СПРОВОЂЕЊЕ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УВОДНИ САСТАНАК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5157192"/>
            <a:ext cx="2583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Град Ниш</a:t>
            </a:r>
          </a:p>
          <a:p>
            <a:pPr algn="ctr"/>
            <a:r>
              <a:rPr lang="sr-Cyrl-RS" dirty="0"/>
              <a:t>2021.</a:t>
            </a:r>
            <a:endParaRPr lang="sr-Latn-RS" dirty="0"/>
          </a:p>
          <a:p>
            <a:pPr algn="ctr"/>
            <a:r>
              <a:rPr lang="sr-Latn-RS" dirty="0"/>
              <a:t>		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4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4464496"/>
          </a:xfrm>
        </p:spPr>
        <p:txBody>
          <a:bodyPr>
            <a:noAutofit/>
          </a:bodyPr>
          <a:lstStyle/>
          <a:p>
            <a:pPr algn="l"/>
            <a:endParaRPr lang="sr-Latn-R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7348" y="474909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cs typeface="Arial" panose="020B0604020202020204" pitchFamily="34" charset="0"/>
              </a:rPr>
              <a:t>ПРЕДВИЂЕНЕ АКТИВНОСТИ</a:t>
            </a:r>
            <a:endParaRPr lang="sr-Latn-RS" sz="2400" dirty="0"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4558359B-682A-499F-88D2-816DF7646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01128"/>
              </p:ext>
            </p:extLst>
          </p:nvPr>
        </p:nvGraphicFramePr>
        <p:xfrm>
          <a:off x="323527" y="1397000"/>
          <a:ext cx="8592710" cy="521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96355">
                  <a:extLst>
                    <a:ext uri="{9D8B030D-6E8A-4147-A177-3AD203B41FA5}">
                      <a16:colId xmlns:a16="http://schemas.microsoft.com/office/drawing/2014/main" xmlns="" val="1464569871"/>
                    </a:ext>
                  </a:extLst>
                </a:gridCol>
                <a:gridCol w="4296355">
                  <a:extLst>
                    <a:ext uri="{9D8B030D-6E8A-4147-A177-3AD203B41FA5}">
                      <a16:colId xmlns:a16="http://schemas.microsoft.com/office/drawing/2014/main" xmlns="" val="1978677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sz="1600" dirty="0">
                          <a:effectLst/>
                        </a:rPr>
                        <a:t>Подношење Иницијативе за израду Стратегије за младе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sz="1600" dirty="0">
                          <a:effectLst/>
                        </a:rPr>
                        <a:t>Доношење Одлуке Скупштине Града Ниша и фомирање</a:t>
                      </a:r>
                      <a:r>
                        <a:rPr lang="sr-Cyrl-RS" sz="1600" baseline="0" dirty="0">
                          <a:effectLst/>
                        </a:rPr>
                        <a:t> Координационог тима</a:t>
                      </a:r>
                      <a:endParaRPr lang="sr-Cyrl-RS" sz="1600" dirty="0">
                        <a:effectLst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sz="1600" dirty="0">
                          <a:effectLst/>
                        </a:rPr>
                        <a:t>Именовање</a:t>
                      </a:r>
                      <a:r>
                        <a:rPr lang="sr-Latn-RS" sz="1600" dirty="0">
                          <a:effectLst/>
                        </a:rPr>
                        <a:t> Радн</a:t>
                      </a:r>
                      <a:r>
                        <a:rPr lang="sr-Cyrl-RS" sz="1600" dirty="0">
                          <a:effectLst/>
                        </a:rPr>
                        <a:t>их</a:t>
                      </a:r>
                      <a:r>
                        <a:rPr lang="sr-Latn-RS" sz="1600" dirty="0">
                          <a:effectLst/>
                        </a:rPr>
                        <a:t> груп</a:t>
                      </a:r>
                      <a:r>
                        <a:rPr lang="sr-Cyrl-RS" sz="1600" dirty="0">
                          <a:effectLst/>
                        </a:rPr>
                        <a:t>а за израду Стратегије за младе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sz="1600" dirty="0">
                          <a:effectLst/>
                        </a:rPr>
                        <a:t>Спровођење </a:t>
                      </a:r>
                      <a:r>
                        <a:rPr lang="sr-Latn-RS" sz="1600" dirty="0" err="1">
                          <a:effectLst/>
                        </a:rPr>
                        <a:t>ex-ante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анализе ефеката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Latn-RS" sz="1600" dirty="0" err="1">
                          <a:effectLst/>
                        </a:rPr>
                        <a:t>Објављивање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почетка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рада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на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Нацрту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Стратегије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младе</a:t>
                      </a:r>
                      <a:endParaRPr lang="sr-Cyrl-RS" sz="1600" dirty="0">
                        <a:effectLst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Latn-RS" sz="1600" dirty="0" err="1">
                          <a:effectLst/>
                        </a:rPr>
                        <a:t>Анализа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стратешког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оквира</a:t>
                      </a:r>
                      <a:r>
                        <a:rPr lang="sr-Latn-RS" sz="1600" dirty="0">
                          <a:effectLst/>
                        </a:rPr>
                        <a:t> - </a:t>
                      </a:r>
                      <a:r>
                        <a:rPr lang="sr-Latn-RS" sz="1600" dirty="0" err="1">
                          <a:effectLst/>
                        </a:rPr>
                        <a:t>плански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документи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од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значаја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стратегију</a:t>
                      </a:r>
                      <a:endParaRPr lang="sr-Cyrl-RS" sz="1600" dirty="0">
                        <a:effectLst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Latn-RS" sz="1600" dirty="0">
                          <a:effectLst/>
                        </a:rPr>
                        <a:t>Прикупљање података - анализа показатеља који </a:t>
                      </a:r>
                      <a:r>
                        <a:rPr lang="sr-Cyrl-RS" sz="1600" dirty="0">
                          <a:effectLst/>
                        </a:rPr>
                        <a:t>се </a:t>
                      </a:r>
                      <a:r>
                        <a:rPr lang="sr-Latn-RS" sz="1600" dirty="0">
                          <a:effectLst/>
                        </a:rPr>
                        <a:t>прате у области</a:t>
                      </a:r>
                      <a:endParaRPr lang="sr-Cyrl-RS" sz="1600" dirty="0">
                        <a:effectLst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Latn-RS" sz="1600" dirty="0">
                          <a:effectLst/>
                        </a:rPr>
                        <a:t>Идентификовање и анализа заинтересованих страна</a:t>
                      </a:r>
                      <a:endParaRPr lang="sr-Cyrl-RS" sz="1600" dirty="0">
                        <a:effectLst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Latn-RS" sz="1600" dirty="0" err="1">
                          <a:effectLst/>
                        </a:rPr>
                        <a:t>Спровођење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истраживања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потреба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младих</a:t>
                      </a:r>
                      <a:r>
                        <a:rPr lang="sr-Latn-RS" sz="1600" dirty="0">
                          <a:effectLst/>
                        </a:rPr>
                        <a:t> (</a:t>
                      </a:r>
                      <a:r>
                        <a:rPr lang="sr-Latn-RS" sz="1600" dirty="0" err="1">
                          <a:effectLst/>
                        </a:rPr>
                        <a:t>анкета</a:t>
                      </a:r>
                      <a:r>
                        <a:rPr lang="sr-Latn-RS" sz="1600" dirty="0">
                          <a:effectLst/>
                        </a:rPr>
                        <a:t>) и </a:t>
                      </a:r>
                      <a:r>
                        <a:rPr lang="sr-Latn-RS" sz="1600" dirty="0" err="1">
                          <a:effectLst/>
                        </a:rPr>
                        <a:t>анализа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резултата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endParaRPr lang="sr-Cyrl-RS" sz="1600" dirty="0">
                        <a:effectLst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sz="1600" dirty="0">
                          <a:effectLst/>
                        </a:rPr>
                        <a:t>Спровођење консултација у свим фазама израде Стратегије за младе</a:t>
                      </a:r>
                      <a:endParaRPr lang="sr-Cyrl-R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11. </a:t>
                      </a:r>
                      <a:r>
                        <a:rPr lang="sr-Latn-RS" sz="1600" dirty="0">
                          <a:effectLst/>
                        </a:rPr>
                        <a:t>SWOT </a:t>
                      </a:r>
                      <a:r>
                        <a:rPr lang="sr-Latn-RS" sz="1600" dirty="0" err="1">
                          <a:effectLst/>
                        </a:rPr>
                        <a:t>анализа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12. </a:t>
                      </a:r>
                      <a:r>
                        <a:rPr lang="sr-Latn-RS" sz="1600" dirty="0" err="1">
                          <a:effectLst/>
                        </a:rPr>
                        <a:t>Дефинисање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приоритетних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циљева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13. </a:t>
                      </a:r>
                      <a:r>
                        <a:rPr lang="sr-Latn-RS" sz="1600" dirty="0" err="1">
                          <a:effectLst/>
                        </a:rPr>
                        <a:t>Идентификовање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опција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решавање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проблема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14. </a:t>
                      </a:r>
                      <a:r>
                        <a:rPr lang="sr-Latn-RS" sz="1600" dirty="0" err="1">
                          <a:effectLst/>
                        </a:rPr>
                        <a:t>Утврђивање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мера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показатеља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резултата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15. </a:t>
                      </a:r>
                      <a:r>
                        <a:rPr lang="sr-Latn-RS" sz="1600" dirty="0" err="1">
                          <a:effectLst/>
                        </a:rPr>
                        <a:t>Утврђивање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активности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финансијских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средстава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извора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средстава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16. </a:t>
                      </a:r>
                      <a:r>
                        <a:rPr lang="sr-Latn-RS" sz="1600" dirty="0" err="1">
                          <a:effectLst/>
                        </a:rPr>
                        <a:t>Финализација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Нацрта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стратегије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Акционог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плана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њено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спровођење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коначног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Извештаја</a:t>
                      </a:r>
                      <a:r>
                        <a:rPr lang="sr-Latn-RS" sz="1600" dirty="0">
                          <a:effectLst/>
                        </a:rPr>
                        <a:t> о </a:t>
                      </a:r>
                      <a:r>
                        <a:rPr lang="sr-Latn-RS" sz="1600" dirty="0" err="1">
                          <a:effectLst/>
                        </a:rPr>
                        <a:t>спроведеним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консултацијама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17. </a:t>
                      </a:r>
                      <a:r>
                        <a:rPr lang="sr-Latn-RS" sz="1600" dirty="0" err="1">
                          <a:effectLst/>
                        </a:rPr>
                        <a:t>Спровођење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јавне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расправе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18. </a:t>
                      </a:r>
                      <a:r>
                        <a:rPr lang="sr-Latn-RS" sz="1600" dirty="0" err="1">
                          <a:effectLst/>
                        </a:rPr>
                        <a:t>Израда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објављивање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Извештаја</a:t>
                      </a:r>
                      <a:r>
                        <a:rPr lang="sr-Latn-RS" sz="1600" dirty="0">
                          <a:effectLst/>
                        </a:rPr>
                        <a:t> о </a:t>
                      </a:r>
                      <a:r>
                        <a:rPr lang="sr-Latn-RS" sz="1600" dirty="0" err="1">
                          <a:effectLst/>
                        </a:rPr>
                        <a:t>спроведеној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јавној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расправи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текста</a:t>
                      </a:r>
                      <a:r>
                        <a:rPr lang="sr-Cyrl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Предлога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стратегије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Акционог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плана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њено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спровођење</a:t>
                      </a:r>
                      <a:endParaRPr lang="sr-Cyrl-RS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19. </a:t>
                      </a:r>
                      <a:r>
                        <a:rPr lang="sr-Latn-RS" sz="1600" dirty="0" err="1">
                          <a:effectLst/>
                        </a:rPr>
                        <a:t>Усвајање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Стратегије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Акционог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плана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њено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спровођење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на Скупштини Града Ниша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20. </a:t>
                      </a:r>
                      <a:r>
                        <a:rPr lang="sr-Latn-RS" sz="1600" dirty="0" err="1">
                          <a:effectLst/>
                        </a:rPr>
                        <a:t>Објављивање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Стратегије</a:t>
                      </a:r>
                      <a:r>
                        <a:rPr lang="sr-Latn-RS" sz="1600" dirty="0">
                          <a:effectLst/>
                        </a:rPr>
                        <a:t> и </a:t>
                      </a:r>
                      <a:r>
                        <a:rPr lang="sr-Latn-RS" sz="1600" dirty="0" err="1">
                          <a:effectLst/>
                        </a:rPr>
                        <a:t>Акционог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плана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за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њено</a:t>
                      </a:r>
                      <a:r>
                        <a:rPr lang="sr-Latn-RS" sz="1600" dirty="0">
                          <a:effectLst/>
                        </a:rPr>
                        <a:t> </a:t>
                      </a:r>
                      <a:r>
                        <a:rPr lang="sr-Latn-RS" sz="1600" dirty="0" err="1">
                          <a:effectLst/>
                        </a:rPr>
                        <a:t>спровођење</a:t>
                      </a:r>
                      <a:endParaRPr lang="en-US" sz="1600" dirty="0"/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6412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6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2304256"/>
          </a:xfrm>
        </p:spPr>
        <p:txBody>
          <a:bodyPr>
            <a:normAutofit/>
          </a:bodyPr>
          <a:lstStyle/>
          <a:p>
            <a:pPr algn="just"/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 се односи на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активности које ће обезбед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ити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ефикасно прикупљање података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како од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релевантних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актера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представника институција и организација,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тако и од младих, како би се што јасније установили резултати и изазови процеса имплементације Стратегије за младе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Као алат у прикупљању података  користи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ће се </a:t>
            </a:r>
            <a:r>
              <a:rPr lang="sr-Latn-R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U-Report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УНИЦЕФ-ова платформа за учешће младих.</a:t>
            </a: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ПРЕДВИЂЕНЕ АКТИВНОСТИ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2050" name="Picture 2" descr="Designs Youth PNG Transparent Background, Free Download #21383 -  FreeIcons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53136"/>
            <a:ext cx="7210741" cy="205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63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2102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Увод</a:t>
            </a:r>
            <a:b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Визија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Преглед и анализа постојећег стања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Општи и посебни циљеви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 за постизање општих и посебних циљева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Кључни показатељи учинака на нивоу општих и посебних циљева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Институционални оквир и план за праћење спровођења, вредновање и извештавање о постигнутим циљевима и спроведеним мерама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 елементи прописани подзаконским актом Владе</a:t>
            </a:r>
            <a:endParaRPr lang="en-US" sz="18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САДРЖИНА СТРАТЕГИЈЕ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9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356885"/>
          </a:xfrm>
        </p:spPr>
        <p:txBody>
          <a:bodyPr>
            <a:noAutofit/>
          </a:bodyPr>
          <a:lstStyle/>
          <a:p>
            <a:pPr indent="452438" algn="l">
              <a:tabLst>
                <a:tab pos="452438" algn="l"/>
              </a:tabLst>
            </a:pP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Током читавог процеса израде Стратегије за младе неопходно је спроводити </a:t>
            </a: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консултације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Циљ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укључивања је да млади дефинишу своје потребе, проблеме и изазове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 којима се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сусрећу, као и могућa решења која ће усмеравати рад у процесу израде 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младе.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C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Технике за спровођење консултација:</a:t>
            </a:r>
            <a:r>
              <a:rPr lang="sr-Cyrl-C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C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C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Фокус групе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Округли сто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Cyrl-C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Панел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Cyrl-C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Анкета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Cyrl-C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Прикупљање писаних коментара</a:t>
            </a: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НА КОЈИ НАЧИН УКЉУЧИТИ МЛАДЕ</a:t>
            </a:r>
            <a:r>
              <a:rPr lang="en-GB" sz="24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4098" name="Picture 2" descr="Youth Vector Png X Transparent Images – Free PNG Images Vector, PSD,  Clipart, Templa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832" y="4005064"/>
            <a:ext cx="28289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9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273" y="1487374"/>
            <a:ext cx="4377961" cy="467793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Консултације омогућавају: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Транспарентан и недискриминаторан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 креирања 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sr-Cyrl-R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тратегије за младе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Боље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разумевање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проблема у раним фазама</a:t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Боље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разумевање предложених решења</a:t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Лакше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сагледавање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различитих опција</a:t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Могућност 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тестирања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одређене опције 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 се добију специфични подаци и побољша квалитет 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анализе ефеката </a:t>
            </a:r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Боље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сагледавање 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потреба циљних група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заинтересованих страна</a:t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Легитимитет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спровод</a:t>
            </a:r>
            <a:r>
              <a:rPr lang="sr-Cyrl-R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љ</a:t>
            </a:r>
            <a:r>
              <a:rPr lang="sr-Latn-R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ивост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коначног предлога 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Latn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Лакше праћење и вредновање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постигнутих учинака </a:t>
            </a:r>
            <a:r>
              <a:rPr lang="sr-Cyrl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</a:t>
            </a:r>
            <a:endParaRPr 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289715"/>
            <a:ext cx="84888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НА КОЈИ НАЧИН УКЉУЧИТИ МЛАДЕ</a:t>
            </a:r>
            <a:r>
              <a:rPr lang="en-GB" sz="24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8194" name="Picture 2" descr="Датотека:Question mark alternate.png — Vikipedija, slobodna enciklopedi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571" y="1852544"/>
            <a:ext cx="3055122" cy="39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8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7" y="1316214"/>
            <a:ext cx="8136903" cy="5328592"/>
          </a:xfrm>
        </p:spPr>
        <p:txBody>
          <a:bodyPr>
            <a:normAutofit/>
          </a:bodyPr>
          <a:lstStyle/>
          <a:p>
            <a:pPr algn="l"/>
            <a:r>
              <a:rPr lang="sr-Latn-R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Успешност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спрово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ђ</a:t>
            </a:r>
            <a:r>
              <a:rPr lang="sr-Latn-R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ења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зависи првенствено од 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локалне средине - локалних институција и организација као и шире локалне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јавности, која треба да препозна у младим људима своја дугорочна стратешка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решења</a:t>
            </a:r>
            <a:r>
              <a:rPr lang="sr-Latn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r-Latn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остваривање 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постављених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циљ</a:t>
            </a:r>
            <a:r>
              <a:rPr lang="sr-Latn-R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ева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за младе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најважнија је реализација, тј. конкретизација предвиђених активности.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Планско и системско бављење омладинском политиком, посебно у ситуацији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рестриктивних 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градских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буџета, представља велики изазов за сваку локалну средину, али ће и даље успешност целокупног процеса зависити од личне мотивације свих локалних </a:t>
            </a:r>
            <a:r>
              <a:rPr lang="sr-Latn-R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чинилаца</a:t>
            </a:r>
            <a:r>
              <a:rPr lang="sr-Latn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1" y="105670"/>
            <a:ext cx="84888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ЗАКЉУЧАК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6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016" y="1888371"/>
            <a:ext cx="2016225" cy="86409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sr-Latn-RS" sz="3200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en-US" sz="32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289715"/>
            <a:ext cx="84888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pPr indent="355600"/>
            <a:endParaRPr lang="sr-Latn-RS" sz="1800" b="1" dirty="0">
              <a:latin typeface="+mn-lt"/>
            </a:endParaRPr>
          </a:p>
          <a:p>
            <a:pPr indent="355600"/>
            <a:r>
              <a:rPr lang="sr-Cyrl-RS" sz="2400" b="1" dirty="0">
                <a:solidFill>
                  <a:srgbClr val="002060"/>
                </a:solidFill>
                <a:latin typeface="+mn-lt"/>
              </a:rPr>
              <a:t>ПИТАЊА</a:t>
            </a:r>
            <a:r>
              <a:rPr lang="sr-Latn-RS" sz="2400" b="1" dirty="0">
                <a:solidFill>
                  <a:srgbClr val="002060"/>
                </a:solidFill>
                <a:latin typeface="+mn-lt"/>
              </a:rPr>
              <a:t>?</a:t>
            </a:r>
            <a:endParaRPr lang="sr-Cyrl-R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355600"/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8194" name="Picture 2" descr="Датотека:Question mark alternate.png — Vikipedija, slobodna enciklopedi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64904"/>
            <a:ext cx="1857065" cy="280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60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016" y="1888371"/>
            <a:ext cx="2016225" cy="86409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sr-Latn-RS" sz="3200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en-US" sz="32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289715"/>
            <a:ext cx="84888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pPr indent="355600"/>
            <a:endParaRPr lang="sr-Latn-RS" sz="1800" b="1" dirty="0">
              <a:latin typeface="+mn-lt"/>
            </a:endParaRPr>
          </a:p>
          <a:p>
            <a:pPr indent="355600"/>
            <a:r>
              <a:rPr lang="sr-Cyrl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sr-Cyrl-R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355600"/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19E2B7C-3839-4F8D-8BD7-98CE6EBC3891}"/>
              </a:ext>
            </a:extLst>
          </p:cNvPr>
          <p:cNvSpPr txBox="1"/>
          <p:nvPr/>
        </p:nvSpPr>
        <p:spPr>
          <a:xfrm>
            <a:off x="661589" y="2858395"/>
            <a:ext cx="79567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Наташа Андрејевић</a:t>
            </a:r>
          </a:p>
          <a:p>
            <a:pPr algn="ctr"/>
            <a:r>
              <a:rPr lang="sr-Cyrl-RS" b="1" dirty="0">
                <a:latin typeface="Calibri" panose="020F0502020204030204" pitchFamily="34" charset="0"/>
                <a:cs typeface="Times New Roman" panose="02020603050405020304" pitchFamily="18" charset="0"/>
              </a:rPr>
              <a:t>Регионална развојна агенција ЈУГ</a:t>
            </a:r>
          </a:p>
          <a:p>
            <a:pPr algn="ctr"/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  <a:hlinkClick r:id="rId4"/>
              </a:rPr>
              <a:t>Natasa.Andrejevic@rra-jug.rs</a:t>
            </a:r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Cyrl-R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sr-Cyrl-R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r-Cyrl-RS" b="1" dirty="0">
                <a:latin typeface="Calibri" panose="020F0502020204030204" pitchFamily="34" charset="0"/>
                <a:cs typeface="Times New Roman" panose="02020603050405020304" pitchFamily="18" charset="0"/>
              </a:rPr>
              <a:t>Јован Милић</a:t>
            </a:r>
          </a:p>
          <a:p>
            <a:pPr algn="ctr"/>
            <a:r>
              <a:rPr lang="sr-Cyrl-RS" b="1" dirty="0">
                <a:latin typeface="Calibri" panose="020F0502020204030204" pitchFamily="34" charset="0"/>
                <a:cs typeface="Times New Roman" panose="02020603050405020304" pitchFamily="18" charset="0"/>
              </a:rPr>
              <a:t>Канцеларија за младе Града Ниша</a:t>
            </a:r>
            <a:endParaRPr lang="en-GB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  <a:hlinkClick r:id="rId5"/>
              </a:rPr>
              <a:t>Jovan.milic@gu.ni.rs</a:t>
            </a:r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6111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586" y="1916832"/>
            <a:ext cx="7866823" cy="2678813"/>
          </a:xfrm>
        </p:spPr>
        <p:txBody>
          <a:bodyPr>
            <a:noAutofit/>
          </a:bodyPr>
          <a:lstStyle/>
          <a:p>
            <a:pPr lvl="0" algn="l"/>
            <a:r>
              <a:rPr lang="sr-Latn-R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Информисање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заинтересованих страна о почетку процеса израде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младе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Укључивање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свих релевантних актера у процес израде 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 </a:t>
            </a:r>
            <a:b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b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редстав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љање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корак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процесу 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израде 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Стратегије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младе и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како да се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bg-BG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остваре</a:t>
            </a:r>
            <a:endParaRPr lang="en-US" sz="20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55" y="397963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ЦИЉЕВИ САСТАНКА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5124" name="Picture 4" descr="Download About Festival Elements,the May 4th Quarter,youth Day - Fondos De  Carnavales Para Banners Hd - Full Size PNG Image - PNGk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041" y="4595645"/>
            <a:ext cx="4131369" cy="206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954550" cy="2029245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рема Закону о младима и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Националној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стратегији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младе за период 2015-2025.године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млади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узраста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15-30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година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Републици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Србији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млади чине око 20%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укупног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броја становника, док 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Граду Нишу</a:t>
            </a:r>
            <a:r>
              <a:rPr lang="sr-Latn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тај број износи 16,5</a:t>
            </a:r>
            <a:r>
              <a:rPr lang="sr-Cyrl-C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sz="20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КО СУ МЛАДИ У РЕПУБЛИЦИ СРБИЈИ</a:t>
            </a:r>
            <a:r>
              <a:rPr lang="en-GB" sz="24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6148" name="Picture 4" descr="Material De Caracter Alegre Joven Pintado A Mano, Coloridos Personajes  Silueta, Sueño De Juventud, Material De Caracter PNG y PSD para Descargar  Gratis | Pngtre… | Banner background images, Studio background images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651" y="4365104"/>
            <a:ext cx="4251780" cy="2616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44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093752" cy="4104456"/>
          </a:xfrm>
        </p:spPr>
        <p:txBody>
          <a:bodyPr>
            <a:normAutofit fontScale="90000"/>
          </a:bodyPr>
          <a:lstStyle/>
          <a:p>
            <a:pPr algn="l">
              <a:buClr>
                <a:srgbClr val="800000"/>
              </a:buClr>
            </a:pP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Стратегија за младе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представља основни документ јавне политике, којим се на целовит начин </a:t>
            </a:r>
            <a:r>
              <a:rPr lang="sr-Cyrl-R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утврђујe</a:t>
            </a:r>
            <a:r>
              <a:rPr lang="sr-Cyrl-R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стратешки правац деловања и јавне политике у области планирања и спровођења омладинске политике - </a:t>
            </a:r>
            <a:r>
              <a:rPr lang="sr-Cyrl-R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дефинише приоритетне области за младе и активности које одговарају на специфичне потребе младих Града Ниша</a:t>
            </a:r>
            <a:r>
              <a:rPr lang="sr-Cyrl-RS" sz="2000" dirty="0">
                <a:latin typeface="+mn-lt"/>
              </a:rPr>
              <a:t/>
            </a:r>
            <a:br>
              <a:rPr lang="sr-Cyrl-RS" sz="2000" dirty="0">
                <a:latin typeface="+mn-lt"/>
              </a:rPr>
            </a:b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en-US" sz="2000" dirty="0">
                <a:latin typeface="+mn-lt"/>
              </a:rPr>
              <a:t>Усваја се, по правилу, за период од 5 до 7 година</a:t>
            </a:r>
            <a:br>
              <a:rPr lang="ru-RU" altLang="en-US" sz="2000" dirty="0">
                <a:latin typeface="+mn-lt"/>
              </a:rPr>
            </a:br>
            <a:r>
              <a:rPr lang="ru-RU" altLang="en-US" sz="2000" dirty="0">
                <a:latin typeface="+mn-lt"/>
              </a:rPr>
              <a:t/>
            </a:r>
            <a:br>
              <a:rPr lang="ru-RU" altLang="en-US" sz="2000" dirty="0">
                <a:latin typeface="+mn-lt"/>
              </a:rPr>
            </a:br>
            <a:r>
              <a:rPr lang="ru-RU" altLang="en-US" sz="2000" dirty="0">
                <a:latin typeface="+mn-lt"/>
              </a:rPr>
              <a:t>Остваривање циљева Стратегије планира се и прати кроз Акциони план (АП)</a:t>
            </a:r>
            <a:br>
              <a:rPr lang="ru-RU" altLang="en-US" sz="2000" dirty="0">
                <a:latin typeface="+mn-lt"/>
              </a:rPr>
            </a:br>
            <a:r>
              <a:rPr lang="ru-RU" altLang="en-US" sz="2000" dirty="0">
                <a:latin typeface="+mn-lt"/>
              </a:rPr>
              <a:t>АП се обавезно усваја уз Стратегију - истовремено са Стратегијом или најкасније 90 дана од усвајања Стратегије</a:t>
            </a:r>
            <a:br>
              <a:rPr lang="ru-RU" altLang="en-US" sz="2000" dirty="0">
                <a:latin typeface="+mn-lt"/>
              </a:rPr>
            </a:br>
            <a:r>
              <a:rPr lang="ru-RU" altLang="en-US" sz="2000" dirty="0">
                <a:latin typeface="+mn-lt"/>
              </a:rPr>
              <a:t/>
            </a:r>
            <a:br>
              <a:rPr lang="ru-RU" altLang="en-US" sz="2000" dirty="0">
                <a:latin typeface="+mn-lt"/>
              </a:rPr>
            </a:br>
            <a:r>
              <a:rPr lang="ru-RU" altLang="en-US" sz="2000" dirty="0">
                <a:latin typeface="+mn-lt"/>
              </a:rPr>
              <a:t>Престаје да важи истеком времена за који је усвојена или доношењем одлуке о њеном престанку</a:t>
            </a:r>
            <a:endParaRPr 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ШТА ЈЕ СТРАТЕГИЈА ЗА МЛАДЕ</a:t>
            </a:r>
            <a:r>
              <a:rPr lang="en-GB" sz="24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5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25216"/>
            <a:ext cx="5616624" cy="4392488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Град Ниш кроз процес израде и спровођења Стратегије за младе Града Ниша за период 2021-2026. године обезбеђује: </a:t>
            </a:r>
            <a:br>
              <a:rPr lang="sr-Cyrl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r-Cyrl-R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ланско и дугорочно задовољење потреба младих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-Креирање иновативних мера и услуга прилагођених стварним потребама младих 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-Економичније коришћење постојећих ресурса (материјалних, техничких и људских)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-Унапређену сарадњу, кроз умрежавање локалних институција и организација 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-Економичније и ефикасније трошење градског буџета намењеног омладинским програмима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-Могућност успешног коришћења алтернативних извора финансирања.</a:t>
            </a:r>
            <a:r>
              <a:rPr lang="sr-Lat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300" b="1" dirty="0">
                <a:solidFill>
                  <a:srgbClr val="002060"/>
                </a:solidFill>
                <a:cs typeface="Arial" panose="020B0604020202020204" pitchFamily="34" charset="0"/>
              </a:rPr>
              <a:t>ЗНАЧАЈ ИЗРАДЕ СТРАТЕГИЈЕ ЗА МЛАДЕ</a:t>
            </a:r>
            <a:endParaRPr lang="sr-Latn-RS" sz="23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1028" name="Picture 4" descr="Youth Vector Png X Transparent Images – Free PNG Images Vector, PSD,  Clipart, Templa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547" y="3068960"/>
            <a:ext cx="28289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37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ПРАВНИ ОКВИР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sr-Latn-RS" dirty="0"/>
          </a:p>
          <a:p>
            <a:pPr marL="285750" indent="-285750" algn="just">
              <a:buFontTx/>
              <a:buChar char="-"/>
            </a:pPr>
            <a:r>
              <a:rPr lang="sr-Cyrl-RS" dirty="0"/>
              <a:t>Чл 10. , 18. став 2 и 6, чл. 38 став 3 и 5 Закона о планском систему Републике Србије („Службени гласник РС“, 30/18)</a:t>
            </a:r>
          </a:p>
          <a:p>
            <a:pPr marL="285750" indent="-285750" algn="just">
              <a:buFontTx/>
              <a:buChar char="-"/>
            </a:pPr>
            <a:endParaRPr lang="sr-Cyrl-RS" dirty="0"/>
          </a:p>
          <a:p>
            <a:pPr marL="285750" indent="-285750" algn="just">
              <a:buFontTx/>
              <a:buChar char="-"/>
            </a:pPr>
            <a:r>
              <a:rPr lang="sr-Cyrl-RS" dirty="0"/>
              <a:t>Чл 32. став 1. тачка 6. Закона о локалној самоуправи („Службени гласник РС“, 129/07, 83/14-др.закон, 101/16-др.закон и 47/18)</a:t>
            </a:r>
          </a:p>
          <a:p>
            <a:pPr marL="285750" indent="-285750" algn="just">
              <a:buFontTx/>
              <a:buChar char="-"/>
            </a:pPr>
            <a:endParaRPr lang="sr-Cyrl-RS" dirty="0"/>
          </a:p>
          <a:p>
            <a:pPr marL="285750" indent="-285750" algn="just">
              <a:buFontTx/>
              <a:buChar char="-"/>
            </a:pPr>
            <a:r>
              <a:rPr lang="sr-Cyrl-RS" dirty="0"/>
              <a:t>Члана 37. став 1. тачка 7 Статута Града Ниша („Службени лист Града Ниша“, број 88/08, 143/16. и 18/19)</a:t>
            </a:r>
          </a:p>
          <a:p>
            <a:pPr marL="285750" indent="-285750" algn="just">
              <a:buFontTx/>
              <a:buChar char="-"/>
            </a:pPr>
            <a:endParaRPr lang="sr-Cyrl-RS" dirty="0"/>
          </a:p>
          <a:p>
            <a:pPr marL="285750" indent="-285750" algn="just">
              <a:buFontTx/>
              <a:buChar char="-"/>
            </a:pPr>
            <a:r>
              <a:rPr lang="sr-Cyrl-RS" dirty="0"/>
              <a:t>Национална Стратегија за младе 2015. – 2025.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10246" name="Picture 6" descr="Law - Free education ic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25" y="4077072"/>
            <a:ext cx="2500536" cy="25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3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9068"/>
            <a:ext cx="8021744" cy="1957237"/>
          </a:xfrm>
        </p:spPr>
        <p:txBody>
          <a:bodyPr>
            <a:normAutofit/>
          </a:bodyPr>
          <a:lstStyle/>
          <a:p>
            <a:pPr algn="just"/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би се успешно бавили омладинском политиком на локалном нивоу, неопходно је да локална самоуправа постави Институционални оквир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КАНЦЕЛАРИЈА ЗА МЛАДЕ И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АВЕТ ЗА МЛАДЕ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 ће да успостави континуитет и системско спрово</a:t>
            </a:r>
            <a:r>
              <a:rPr lang="sr-Cyrl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ђ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ење мера испланираних према стварним потребама младих у одређеној средини и расположивих </a:t>
            </a:r>
            <a:r>
              <a:rPr lang="sr-Latn-RS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ресурса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ИНСТИТУЦИОНАЛНИ ОКВИР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pic>
        <p:nvPicPr>
          <p:cNvPr id="7170" name="Picture 2" descr="Government buildings - Free buildings ic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77072"/>
            <a:ext cx="2514126" cy="251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ile:Flag of Serbia.svg -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70" y="4221088"/>
            <a:ext cx="2515487" cy="16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79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4324"/>
            <a:ext cx="7846640" cy="38309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800" b="1" dirty="0">
                <a:latin typeface="+mn-lt"/>
              </a:rPr>
              <a:t>1. </a:t>
            </a:r>
            <a:r>
              <a:rPr lang="sr-Cyrl-RS" sz="1800" b="1" dirty="0">
                <a:latin typeface="+mn-lt"/>
              </a:rPr>
              <a:t>Припремна фаза и организација</a:t>
            </a:r>
            <a:r>
              <a:rPr lang="en-US" sz="1800" b="1" dirty="0">
                <a:latin typeface="+mn-lt"/>
              </a:rPr>
              <a:t/>
            </a: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2. </a:t>
            </a:r>
            <a:r>
              <a:rPr lang="sr-Cyrl-RS" sz="1800" b="1" dirty="0">
                <a:latin typeface="+mn-lt"/>
              </a:rPr>
              <a:t>Анализа постојећег стања и дефинисање проблема</a:t>
            </a:r>
            <a:r>
              <a:rPr lang="sr-Latn-RS" sz="1800" b="1" dirty="0">
                <a:latin typeface="+mn-lt"/>
              </a:rPr>
              <a:t/>
            </a:r>
            <a:br>
              <a:rPr lang="sr-Latn-R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3. </a:t>
            </a:r>
            <a:r>
              <a:rPr lang="sr-Latn-RS" sz="1800" b="1" dirty="0" err="1">
                <a:latin typeface="+mn-lt"/>
              </a:rPr>
              <a:t>Дефинисање</a:t>
            </a:r>
            <a:r>
              <a:rPr lang="sr-Latn-RS" sz="1800" b="1" dirty="0">
                <a:latin typeface="+mn-lt"/>
              </a:rPr>
              <a:t> </a:t>
            </a:r>
            <a:r>
              <a:rPr lang="sr-Cyrl-RS" sz="1800" b="1" dirty="0">
                <a:latin typeface="+mn-lt"/>
              </a:rPr>
              <a:t>приоритетних</a:t>
            </a:r>
            <a:r>
              <a:rPr lang="sr-Latn-RS" sz="1800" b="1" dirty="0">
                <a:latin typeface="+mn-lt"/>
              </a:rPr>
              <a:t> циљева </a:t>
            </a:r>
            <a:br>
              <a:rPr lang="sr-Latn-R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4. </a:t>
            </a:r>
            <a:r>
              <a:rPr lang="sr-Latn-RS" sz="1800" b="1" dirty="0" err="1">
                <a:latin typeface="+mn-lt"/>
              </a:rPr>
              <a:t>Утврђивање</a:t>
            </a:r>
            <a:r>
              <a:rPr lang="sr-Latn-RS" sz="1800" b="1" dirty="0">
                <a:latin typeface="+mn-lt"/>
              </a:rPr>
              <a:t> </a:t>
            </a:r>
            <a:r>
              <a:rPr lang="sr-Latn-RS" sz="1800" b="1" dirty="0" err="1">
                <a:latin typeface="+mn-lt"/>
              </a:rPr>
              <a:t>мера</a:t>
            </a:r>
            <a:r>
              <a:rPr lang="sr-Cyrl-RS" sz="1800" b="1" dirty="0">
                <a:latin typeface="+mn-lt"/>
              </a:rPr>
              <a:t>, носилаца</a:t>
            </a:r>
            <a:r>
              <a:rPr lang="sr-Latn-RS" sz="1800" b="1" dirty="0">
                <a:latin typeface="+mn-lt"/>
              </a:rPr>
              <a:t> и показатеља резултата</a:t>
            </a:r>
            <a:br>
              <a:rPr lang="sr-Latn-R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5. </a:t>
            </a:r>
            <a:r>
              <a:rPr lang="sr-Cyrl-RS" sz="1800" b="1" dirty="0">
                <a:latin typeface="+mn-lt"/>
              </a:rPr>
              <a:t>Израда</a:t>
            </a:r>
            <a:r>
              <a:rPr lang="sr-Latn-RS" sz="1800" b="1" dirty="0">
                <a:latin typeface="+mn-lt"/>
              </a:rPr>
              <a:t> Нацрта стратегије и Акционог плана за њено спровођење</a:t>
            </a:r>
            <a:br>
              <a:rPr lang="sr-Latn-R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6. </a:t>
            </a:r>
            <a:r>
              <a:rPr lang="sr-Cyrl-RS" sz="1800" b="1" dirty="0">
                <a:latin typeface="+mn-lt"/>
              </a:rPr>
              <a:t>Спровођење консултација у свим фазама израде Стратегије за младе</a:t>
            </a:r>
            <a:r>
              <a:rPr lang="sr-Latn-RS" sz="1800" b="1" dirty="0">
                <a:latin typeface="+mn-lt"/>
              </a:rPr>
              <a:t/>
            </a:r>
            <a:br>
              <a:rPr lang="sr-Latn-RS" sz="1800" b="1" dirty="0">
                <a:latin typeface="+mn-lt"/>
              </a:rPr>
            </a:br>
            <a:r>
              <a:rPr lang="de-DE" sz="1800" b="1" dirty="0">
                <a:latin typeface="+mn-lt"/>
              </a:rPr>
              <a:t>7</a:t>
            </a:r>
            <a:r>
              <a:rPr lang="en-GB" sz="1800" b="1" dirty="0">
                <a:latin typeface="+mn-lt"/>
              </a:rPr>
              <a:t>. </a:t>
            </a:r>
            <a:r>
              <a:rPr lang="sr-Latn-RS" sz="1800" b="1" dirty="0">
                <a:latin typeface="+mn-lt"/>
              </a:rPr>
              <a:t>Спровођење јавне расправе</a:t>
            </a:r>
            <a:br>
              <a:rPr lang="sr-Latn-R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8. </a:t>
            </a:r>
            <a:r>
              <a:rPr lang="sr-Latn-RS" sz="1800" b="1" dirty="0">
                <a:latin typeface="+mn-lt"/>
              </a:rPr>
              <a:t>Усвајање Стратегије и Акционог плана за њено спровођење </a:t>
            </a:r>
            <a:r>
              <a:rPr lang="sr-Cyrl-RS" sz="1800" b="1" dirty="0">
                <a:latin typeface="+mn-lt"/>
              </a:rPr>
              <a:t>на</a:t>
            </a:r>
            <a:r>
              <a:rPr lang="en-GB" sz="1800" b="1" dirty="0">
                <a:latin typeface="+mn-lt"/>
              </a:rPr>
              <a:t> </a:t>
            </a:r>
            <a:r>
              <a:rPr lang="sr-Cyrl-RS" sz="1800" b="1" dirty="0">
                <a:latin typeface="+mn-lt"/>
              </a:rPr>
              <a:t>Скупштини Града Ниша</a:t>
            </a:r>
            <a:endParaRPr lang="sr-Latn-RS" sz="18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ФАЗЕ ИЗРАДЕ СТРАТЕГИЈЕ ЗА МЛАДЕ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5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846640" cy="1043660"/>
          </a:xfrm>
        </p:spPr>
        <p:txBody>
          <a:bodyPr>
            <a:normAutofit fontScale="90000"/>
          </a:bodyPr>
          <a:lstStyle/>
          <a:p>
            <a:pPr marL="182563" algn="l"/>
            <a:r>
              <a:rPr lang="sr-Latn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Квалитетно изра</a:t>
            </a:r>
            <a:r>
              <a:rPr lang="sr-Cyrl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ђ</a:t>
            </a:r>
            <a:r>
              <a:rPr lang="sr-Latn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Cyrl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Стратегија</a:t>
            </a:r>
            <a:r>
              <a:rPr lang="sr-Latn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младе треба да буде дело консензуса свих </a:t>
            </a:r>
            <a:r>
              <a:rPr lang="sr-Latn-RS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релевантних актера</a:t>
            </a:r>
            <a:r>
              <a:rPr lang="sr-Latn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sr-Latn-R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35" y="0"/>
            <a:ext cx="1426677" cy="1307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583" y="404664"/>
            <a:ext cx="848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 </a:t>
            </a:r>
            <a:r>
              <a:rPr lang="en-GB" b="1" dirty="0"/>
              <a:t> </a:t>
            </a:r>
            <a:r>
              <a:rPr lang="sr-Cyrl-RS" sz="2400" b="1" dirty="0">
                <a:solidFill>
                  <a:srgbClr val="002060"/>
                </a:solidFill>
                <a:cs typeface="Arial" panose="020B0604020202020204" pitchFamily="34" charset="0"/>
              </a:rPr>
              <a:t>КО СУ УЧЕСНИЦИ</a:t>
            </a:r>
            <a:r>
              <a:rPr lang="en-GB" sz="24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sr-Latn-RS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26E553-652B-4DDC-9B30-8B4A337B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33" y="105670"/>
            <a:ext cx="1881796" cy="1077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92973-B5A4-4F6F-B120-B88CD496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38" y="105670"/>
            <a:ext cx="1258912" cy="11540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261414-ACB8-4D8F-A89A-607F92ACA98E}"/>
              </a:ext>
            </a:extLst>
          </p:cNvPr>
          <p:cNvSpPr txBox="1"/>
          <p:nvPr/>
        </p:nvSpPr>
        <p:spPr>
          <a:xfrm>
            <a:off x="1331640" y="2924944"/>
            <a:ext cx="67687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Радне групе за израду </a:t>
            </a:r>
            <a:r>
              <a:rPr lang="sr-Cyrl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Стратегије за младе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Локалних механизама за младе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(КЗМ-а, Савета</a:t>
            </a:r>
            <a:r>
              <a:rPr lang="sr-Cyrl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младе</a:t>
            </a:r>
            <a:r>
              <a:rPr lang="sr-Cyrl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општинских Канцеларија за младе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редставника локалних власти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(школа, домова</a:t>
            </a:r>
            <a:r>
              <a:rPr lang="sr-Cyrl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здравља, полицијске</a:t>
            </a:r>
            <a:r>
              <a:rPr lang="sr-Cyrl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управе, библиотеке, музеја,</a:t>
            </a:r>
            <a:r>
              <a:rPr lang="sr-Cyrl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спортских и др. институција и установа</a:t>
            </a:r>
            <a:r>
              <a:rPr lang="sr-Latn-RS" sz="1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</a:p>
          <a:p>
            <a:r>
              <a:rPr lang="sr-Latn-R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Cyrl-R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Представници Универзитета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лади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тј. они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које предложене активности највише утичу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редставни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невладиних организација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▪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отенцијални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bg-BG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донатор</a:t>
            </a:r>
            <a:r>
              <a:rPr lang="sr-Latn-R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6616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650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ИЗРАДА  СТРАТЕГИЈЕ ЗА МЛАДЕ ГРАДА НИША ЗА ПЕРИОД 2021-2026.ГОДИНЕ И АКЦИОНОГ ПЛАНА ЗА ЊЕНО СПРОВОЂЕЊЕ </vt:lpstr>
      <vt:lpstr>Информисање заинтересованих страна о почетку процеса израде  Стратегије за младе  Укључивање свих релевантних актера у процес израде Стратегије  за младе  Представљање основних корака у процесу израде Стратегије за младе и како да се они остваре</vt:lpstr>
      <vt:lpstr>Према Закону о младима и Националној стратегији за младе за период 2015-2025.године, млади су особе узраста од 15-30 година  У Републици Србији млади чине око 20% укупног броја становника, док у Граду Нишу тај број износи 16,5%</vt:lpstr>
      <vt:lpstr>Стратегија за младе представља основни документ јавне политике, којим се на целовит начин утврђујe стратешки правац деловања и јавне политике у области планирања и спровођења омладинске политике - дефинише приоритетне области за младе и активности које одговарају на специфичне потребе младих Града Ниша  Усваја се, по правилу, за период од 5 до 7 година  Остваривање циљева Стратегије планира се и прати кроз Акциони план (АП) АП се обавезно усваја уз Стратегију - истовремено са Стратегијом или најкасније 90 дана од усвајања Стратегије  Престаје да важи истеком времена за који је усвојена или доношењем одлуке о њеном престанку</vt:lpstr>
      <vt:lpstr>Град Ниш кроз процес израде и спровођења Стратегије за младе Града Ниша за период 2021-2026. године обезбеђује:   -Планско и дугорочно задовољење потреба младих -Креирање иновативних мера и услуга прилагођених стварним потребама младих  -Економичније коришћење постојећих ресурса (материјалних, техничких и људских) -Унапређену сарадњу, кроз умрежавање локалних институција и организација  -Економичније и ефикасније трошење градског буџета намењеног омладинским програмима -Могућност успешног коришћења алтернативних извора финансирања. </vt:lpstr>
      <vt:lpstr>PowerPoint Presentation</vt:lpstr>
      <vt:lpstr>Да би се успешно бавили омладинском политиком на локалном нивоу, неопходно је да локална самоуправа постави Институционални оквир (КАНЦЕЛАРИЈА ЗА МЛАДЕ И САВЕТ ЗА МЛАДЕ) који ће да успостави континуитет и системско спровођење мера испланираних према стварним потребама младих у одређеној средини и расположивих ресурса.</vt:lpstr>
      <vt:lpstr>1. Припремна фаза и организација 2. Анализа постојећег стања и дефинисање проблема 3. Дефинисање приоритетних циљева  4. Утврђивање мера, носилаца и показатеља резултата 5. Израда Нацрта стратегије и Акционог плана за њено спровођење 6. Спровођење консултација у свим фазама израде Стратегије за младе 7. Спровођење јавне расправе 8. Усвајање Стратегије и Акционог плана за њено спровођење на Скупштини Града Ниша</vt:lpstr>
      <vt:lpstr>Квалитетно израђена Стратегија за младе треба да буде дело консензуса свих релевантних актера:  </vt:lpstr>
      <vt:lpstr>PowerPoint Presentation</vt:lpstr>
      <vt:lpstr>Ово се односи на активности које ће обезбедити ефикасно прикупљање података како од релевантних актера – представника институција и организација, тако и од младих, како би се што јасније установили резултати и изазови процеса имплементације Стратегије за младе.  Као алат у прикупљању података  користиће се U-Report – УНИЦЕФ-ова платформа за учешће младих.</vt:lpstr>
      <vt:lpstr>1. Увод 2. Визија 3. Преглед и анализа постојећег стања 4. Општи и посебни циљеви 5. Мере за постизање општих и посебних циљева 6. Кључни показатељи учинака на нивоу општих и посебних циљева 7. Институционални оквир и план за праћење спровођења, вредновање и извештавање о постигнутим циљевима и спроведеним мерама 8. Други елементи прописани подзаконским актом Владе</vt:lpstr>
      <vt:lpstr> Током читавог процеса израде Стратегије за младе неопходно је спроводити консултације.  Циљ укључивања је да млади дефинишу своје потребе, проблеме и изазове са којима се сусрећу, као и могућa решења која ће усмеравати рад у процесу израде Стратегије за младе.   Технике за спровођење консултација: - Фокус групе - Округли сто - Панел - Анкета - Прикупљање писаних коментара</vt:lpstr>
      <vt:lpstr>Консултације омогућавају:   - Транспарентан и недискриминаторан процес креирања Стратегије за младе - Боље разумевање проблема у раним фазама - Боље разумевање предложених решења - Лакше сагледавање различитих опција - Могућност тестирања одређене опције Стратегије за младе - Да се добију специфични подаци и побољша квалитет анализе ефеката Стратегије за младе - Боље сагледавање потреба циљних група и заинтересованих страна - Легитимитет и спроводљивост коначног предлога Стратегије за младе - Лакше праћење и вредновање постигнутих учинака Стратегије за младе</vt:lpstr>
      <vt:lpstr>Успешност спровођења Стратегије за младе зависи првенствено од  локалне средине - локалних институција и организација као и шире локалне јавности, која треба да препозна у младим људима своја дугорочна стратешка решења.  За остваривање постављених циљева Стратегије за младе најважнија је реализација, тј. конкретизација предвиђених активности.  Планско и системско бављење омладинском политиком, посебно у ситуацији рестриктивних градских буџета, представља велики изазов за сваку локалну средину, али ће и даље успешност целокупног процеса зависити од личне мотивације свих локалних чинилаца.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UVODNI SASTANAK  POVODOM IZRADE LOKALNOG AKCIONOG PLANA ZA MLADE OPŠTINE GADŽIN HAN  ZA PERIOD 2019-2024.GODINE</dc:title>
  <dc:creator>Natasa</dc:creator>
  <cp:lastModifiedBy>Jovan Milić</cp:lastModifiedBy>
  <cp:revision>76</cp:revision>
  <dcterms:created xsi:type="dcterms:W3CDTF">2019-10-30T19:09:38Z</dcterms:created>
  <dcterms:modified xsi:type="dcterms:W3CDTF">2021-12-06T07:04:37Z</dcterms:modified>
</cp:coreProperties>
</file>